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4" r:id="rId5"/>
    <p:sldId id="259" r:id="rId6"/>
    <p:sldId id="265" r:id="rId7"/>
    <p:sldId id="261" r:id="rId8"/>
    <p:sldId id="267" r:id="rId9"/>
    <p:sldId id="268" r:id="rId10"/>
    <p:sldId id="270" r:id="rId11"/>
    <p:sldId id="269" r:id="rId12"/>
    <p:sldId id="260" r:id="rId13"/>
    <p:sldId id="262" r:id="rId14"/>
    <p:sldId id="263" r:id="rId15"/>
    <p:sldId id="266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660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D4585-0438-4A24-A3A0-49284304FDAD}" type="datetimeFigureOut">
              <a:rPr lang="en-US" smtClean="0"/>
              <a:pPr/>
              <a:t>10/11/2010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07028-CB72-4F9C-A0C4-F69CC5933C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D4585-0438-4A24-A3A0-49284304FDAD}" type="datetimeFigureOut">
              <a:rPr lang="en-US" smtClean="0"/>
              <a:pPr/>
              <a:t>10/11/2010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07028-CB72-4F9C-A0C4-F69CC5933C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D4585-0438-4A24-A3A0-49284304FDAD}" type="datetimeFigureOut">
              <a:rPr lang="en-US" smtClean="0"/>
              <a:pPr/>
              <a:t>10/11/2010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07028-CB72-4F9C-A0C4-F69CC5933C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D4585-0438-4A24-A3A0-49284304FDAD}" type="datetimeFigureOut">
              <a:rPr lang="en-US" smtClean="0"/>
              <a:pPr/>
              <a:t>10/11/2010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07028-CB72-4F9C-A0C4-F69CC5933C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D4585-0438-4A24-A3A0-49284304FDAD}" type="datetimeFigureOut">
              <a:rPr lang="en-US" smtClean="0"/>
              <a:pPr/>
              <a:t>10/11/2010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07028-CB72-4F9C-A0C4-F69CC5933C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D4585-0438-4A24-A3A0-49284304FDAD}" type="datetimeFigureOut">
              <a:rPr lang="en-US" smtClean="0"/>
              <a:pPr/>
              <a:t>10/11/2010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07028-CB72-4F9C-A0C4-F69CC5933C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D4585-0438-4A24-A3A0-49284304FDAD}" type="datetimeFigureOut">
              <a:rPr lang="en-US" smtClean="0"/>
              <a:pPr/>
              <a:t>10/11/2010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07028-CB72-4F9C-A0C4-F69CC5933C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D4585-0438-4A24-A3A0-49284304FDAD}" type="datetimeFigureOut">
              <a:rPr lang="en-US" smtClean="0"/>
              <a:pPr/>
              <a:t>10/11/2010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07028-CB72-4F9C-A0C4-F69CC5933C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D4585-0438-4A24-A3A0-49284304FDAD}" type="datetimeFigureOut">
              <a:rPr lang="en-US" smtClean="0"/>
              <a:pPr/>
              <a:t>10/11/2010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07028-CB72-4F9C-A0C4-F69CC5933C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D4585-0438-4A24-A3A0-49284304FDAD}" type="datetimeFigureOut">
              <a:rPr lang="en-US" smtClean="0"/>
              <a:pPr/>
              <a:t>10/11/2010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07028-CB72-4F9C-A0C4-F69CC5933C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D4585-0438-4A24-A3A0-49284304FDAD}" type="datetimeFigureOut">
              <a:rPr lang="en-US" smtClean="0"/>
              <a:pPr/>
              <a:t>10/11/2010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07028-CB72-4F9C-A0C4-F69CC5933C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BD4585-0438-4A24-A3A0-49284304FDAD}" type="datetimeFigureOut">
              <a:rPr lang="en-US" smtClean="0"/>
              <a:pPr/>
              <a:t>10/11/2010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007028-CB72-4F9C-A0C4-F69CC5933C3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Data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Collecting Details about the 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Security</a:t>
            </a:r>
          </a:p>
          <a:p>
            <a:pPr lvl="1"/>
            <a:r>
              <a:rPr lang="en-US" dirty="0" smtClean="0"/>
              <a:t>What are the requirements for this data</a:t>
            </a:r>
          </a:p>
          <a:p>
            <a:pPr lvl="1"/>
            <a:r>
              <a:rPr lang="en-US" dirty="0" smtClean="0"/>
              <a:t>How will the data be secured?</a:t>
            </a:r>
          </a:p>
          <a:p>
            <a:r>
              <a:rPr lang="en-US" dirty="0" smtClean="0"/>
              <a:t>Responsible Users</a:t>
            </a:r>
          </a:p>
          <a:p>
            <a:pPr lvl="1"/>
            <a:r>
              <a:rPr lang="en-US" dirty="0" smtClean="0"/>
              <a:t>Not everyone needs to or should see every piece of data that is stored. </a:t>
            </a:r>
          </a:p>
          <a:p>
            <a:pPr lvl="1"/>
            <a:r>
              <a:rPr lang="en-US" dirty="0" smtClean="0"/>
              <a:t>How can access be limited</a:t>
            </a:r>
          </a:p>
          <a:p>
            <a:r>
              <a:rPr lang="en-US" dirty="0" smtClean="0"/>
              <a:t>Description or Comments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Collecting Details about the 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Prompt, Column Header, Field Caption</a:t>
            </a:r>
          </a:p>
          <a:p>
            <a:pPr lvl="1"/>
            <a:r>
              <a:rPr lang="en-US" dirty="0" smtClean="0"/>
              <a:t>On an input form what should be used to prompt for the desired input</a:t>
            </a:r>
          </a:p>
          <a:p>
            <a:pPr lvl="1"/>
            <a:r>
              <a:rPr lang="en-US" dirty="0" smtClean="0"/>
              <a:t>What should this column in a database table be called</a:t>
            </a:r>
          </a:p>
          <a:p>
            <a:pPr lvl="1"/>
            <a:r>
              <a:rPr lang="en-US" dirty="0" smtClean="0"/>
              <a:t>What should the column heading  be for display or printed output</a:t>
            </a:r>
          </a:p>
          <a:p>
            <a:pPr lvl="1"/>
            <a:r>
              <a:rPr lang="en-US" dirty="0" smtClean="0"/>
              <a:t>If an input field needs explanation for the user, what caption will communicate effectively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Records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record is a collection of all of the data elements that describe a single instance of an entity to a system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Storage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Flat files</a:t>
            </a:r>
          </a:p>
          <a:p>
            <a:r>
              <a:rPr lang="en-US" dirty="0" smtClean="0"/>
              <a:t>Objects</a:t>
            </a:r>
          </a:p>
          <a:p>
            <a:r>
              <a:rPr lang="en-US" dirty="0" smtClean="0"/>
              <a:t>Data Base</a:t>
            </a:r>
          </a:p>
          <a:p>
            <a:pPr lvl="1"/>
            <a:r>
              <a:rPr lang="en-US" dirty="0" smtClean="0"/>
              <a:t>A collection of tables (2 dimensional arrays)</a:t>
            </a:r>
          </a:p>
          <a:p>
            <a:pPr lvl="2"/>
            <a:r>
              <a:rPr lang="en-US" dirty="0" smtClean="0"/>
              <a:t>Each row is an instance of an entity</a:t>
            </a:r>
          </a:p>
          <a:p>
            <a:pPr lvl="2"/>
            <a:r>
              <a:rPr lang="en-US" dirty="0" smtClean="0"/>
              <a:t>Each column represents a single attribute of the entity</a:t>
            </a:r>
          </a:p>
          <a:p>
            <a:pPr lvl="1"/>
            <a:r>
              <a:rPr lang="en-US" dirty="0" smtClean="0"/>
              <a:t>Allow for dynamic manipulation of stored data</a:t>
            </a:r>
          </a:p>
          <a:p>
            <a:pPr lvl="2"/>
            <a:r>
              <a:rPr lang="en-US" dirty="0" smtClean="0"/>
              <a:t>Insertion</a:t>
            </a:r>
          </a:p>
          <a:p>
            <a:pPr lvl="2"/>
            <a:r>
              <a:rPr lang="en-US" dirty="0" smtClean="0"/>
              <a:t>Deletion</a:t>
            </a:r>
          </a:p>
          <a:p>
            <a:pPr lvl="2"/>
            <a:r>
              <a:rPr lang="en-US" dirty="0"/>
              <a:t>U</a:t>
            </a:r>
            <a:r>
              <a:rPr lang="en-US" dirty="0" smtClean="0"/>
              <a:t>pdating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Relational Database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set of tables that are related through key / foreign key relationships</a:t>
            </a:r>
          </a:p>
          <a:p>
            <a:pPr lvl="1"/>
            <a:r>
              <a:rPr lang="en-US" dirty="0" smtClean="0"/>
              <a:t>Primary Key: a field or combination of fields (composite key) that minimally and uniquely identifies an entity</a:t>
            </a:r>
          </a:p>
          <a:p>
            <a:pPr lvl="1"/>
            <a:r>
              <a:rPr lang="en-US" dirty="0" smtClean="0"/>
              <a:t>Candidate Key: a field or combination of fields that might serve as a primary key</a:t>
            </a:r>
          </a:p>
          <a:p>
            <a:pPr lvl="1"/>
            <a:r>
              <a:rPr lang="en-US" dirty="0" smtClean="0"/>
              <a:t>Foreign Key: The primary key of a related table 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Designing Records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Give each record a meaningful name that identifies the entity under consideration</a:t>
            </a:r>
          </a:p>
          <a:p>
            <a:r>
              <a:rPr lang="en-US" dirty="0" smtClean="0"/>
              <a:t>Group all the data associated with that entity as part of the record</a:t>
            </a:r>
          </a:p>
          <a:p>
            <a:r>
              <a:rPr lang="en-US" smtClean="0"/>
              <a:t>StudentEnrollment(</a:t>
            </a:r>
            <a:r>
              <a:rPr lang="en-US" dirty="0" err="1" smtClean="0"/>
              <a:t>firstName</a:t>
            </a:r>
            <a:r>
              <a:rPr lang="en-US" dirty="0" smtClean="0"/>
              <a:t>, </a:t>
            </a:r>
            <a:r>
              <a:rPr lang="en-US" dirty="0" err="1" smtClean="0"/>
              <a:t>lastName</a:t>
            </a:r>
            <a:r>
              <a:rPr lang="en-US" dirty="0" smtClean="0"/>
              <a:t>, </a:t>
            </a:r>
            <a:r>
              <a:rPr lang="en-US" dirty="0" err="1" smtClean="0"/>
              <a:t>studentId</a:t>
            </a:r>
            <a:r>
              <a:rPr lang="en-US" dirty="0" smtClean="0"/>
              <a:t>…)</a:t>
            </a:r>
          </a:p>
          <a:p>
            <a:r>
              <a:rPr lang="en-US" dirty="0" smtClean="0"/>
              <a:t>The records will become the tables in the database</a:t>
            </a:r>
          </a:p>
          <a:p>
            <a:r>
              <a:rPr lang="en-US" dirty="0" smtClean="0"/>
              <a:t>Normalize the database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and Information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An Information System is a set of processes that transform data into a meaningful format / information</a:t>
            </a:r>
          </a:p>
          <a:p>
            <a:r>
              <a:rPr lang="en-US" dirty="0" smtClean="0"/>
              <a:t>A datum is a single fact that is important to a software system</a:t>
            </a:r>
          </a:p>
          <a:p>
            <a:r>
              <a:rPr lang="en-US" dirty="0" smtClean="0"/>
              <a:t>Data is a collection of facts that are of importance to a software system</a:t>
            </a:r>
          </a:p>
          <a:p>
            <a:r>
              <a:rPr lang="en-US" dirty="0" smtClean="0"/>
              <a:t>Information - is data that has been transformed into useful form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Requirements Document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Early in the system design life cycle a set of System Requirements is developed</a:t>
            </a:r>
          </a:p>
          <a:p>
            <a:r>
              <a:rPr lang="en-US" dirty="0" smtClean="0"/>
              <a:t>The System Requirements Document details all of the processes needed to generate the desired informational output</a:t>
            </a:r>
          </a:p>
          <a:p>
            <a:r>
              <a:rPr lang="en-US" dirty="0" smtClean="0"/>
              <a:t>The Systems Requirements Document also details the raw data that must be collected, stored and processed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Important Idea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An information system should satisfy the requirements, </a:t>
            </a:r>
            <a:r>
              <a:rPr lang="en-US" b="1" dirty="0" smtClean="0"/>
              <a:t>all of </a:t>
            </a:r>
            <a:r>
              <a:rPr lang="en-US" dirty="0" smtClean="0"/>
              <a:t>the requirements and </a:t>
            </a:r>
            <a:r>
              <a:rPr lang="en-US" b="1" dirty="0" smtClean="0"/>
              <a:t>nothing but </a:t>
            </a:r>
            <a:r>
              <a:rPr lang="en-US" dirty="0" smtClean="0"/>
              <a:t>the requirements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Identifying 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Analyze the Requirements Document</a:t>
            </a:r>
          </a:p>
          <a:p>
            <a:pPr lvl="1"/>
            <a:r>
              <a:rPr lang="en-US" dirty="0" smtClean="0"/>
              <a:t>Verbs become processes that will manipulate the data to create information</a:t>
            </a:r>
          </a:p>
          <a:p>
            <a:pPr lvl="1"/>
            <a:r>
              <a:rPr lang="en-US" dirty="0" smtClean="0"/>
              <a:t>Nouns represent the data elements the system needs to do its job</a:t>
            </a:r>
          </a:p>
          <a:p>
            <a:pPr lvl="2"/>
            <a:r>
              <a:rPr lang="en-US" dirty="0" smtClean="0"/>
              <a:t>Entities: A person, organization, thing or transaction about which data needs to be stored</a:t>
            </a:r>
          </a:p>
          <a:p>
            <a:pPr lvl="2"/>
            <a:r>
              <a:rPr lang="en-US" dirty="0" smtClean="0"/>
              <a:t>Attributes: important information about the entities</a:t>
            </a:r>
          </a:p>
          <a:p>
            <a:pPr lvl="2"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Beginning the Data Design Process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Identify the entities that are involved in the proposed information system</a:t>
            </a:r>
          </a:p>
          <a:p>
            <a:r>
              <a:rPr lang="en-US" dirty="0" smtClean="0"/>
              <a:t>Identify the attributes of those entities that are important to the system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Collecting Details about the 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Data Element Name or Label</a:t>
            </a:r>
          </a:p>
          <a:p>
            <a:pPr lvl="1"/>
            <a:r>
              <a:rPr lang="en-US" dirty="0" smtClean="0"/>
              <a:t>Meaningful?</a:t>
            </a:r>
          </a:p>
          <a:p>
            <a:pPr lvl="1"/>
            <a:r>
              <a:rPr lang="en-US" dirty="0" smtClean="0"/>
              <a:t>Descriptive</a:t>
            </a:r>
          </a:p>
          <a:p>
            <a:pPr lvl="1"/>
            <a:r>
              <a:rPr lang="en-US" dirty="0" smtClean="0"/>
              <a:t>Used by the programmers in design</a:t>
            </a:r>
          </a:p>
          <a:p>
            <a:r>
              <a:rPr lang="en-US" dirty="0" smtClean="0"/>
              <a:t>Alternate Name</a:t>
            </a:r>
          </a:p>
          <a:p>
            <a:pPr lvl="1"/>
            <a:r>
              <a:rPr lang="en-US" dirty="0" smtClean="0"/>
              <a:t>Might be used for display purposes</a:t>
            </a:r>
            <a:endParaRPr lang="en-US" dirty="0" smtClean="0"/>
          </a:p>
          <a:p>
            <a:pPr lvl="1"/>
            <a:r>
              <a:rPr lang="en-US" dirty="0" smtClean="0"/>
              <a:t>If exists, designers need to know</a:t>
            </a:r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Collecting Details about the 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Data Type</a:t>
            </a:r>
          </a:p>
          <a:p>
            <a:pPr lvl="1"/>
            <a:r>
              <a:rPr lang="en-US" dirty="0" smtClean="0"/>
              <a:t>String</a:t>
            </a:r>
          </a:p>
          <a:p>
            <a:pPr lvl="1"/>
            <a:r>
              <a:rPr lang="en-US" dirty="0" smtClean="0"/>
              <a:t>Real number</a:t>
            </a:r>
          </a:p>
          <a:p>
            <a:pPr lvl="1"/>
            <a:r>
              <a:rPr lang="en-US" dirty="0" smtClean="0"/>
              <a:t>Whole number </a:t>
            </a:r>
          </a:p>
          <a:p>
            <a:pPr lvl="1"/>
            <a:r>
              <a:rPr lang="en-US" dirty="0" smtClean="0"/>
              <a:t>Boolean</a:t>
            </a:r>
          </a:p>
          <a:p>
            <a:pPr lvl="1"/>
            <a:r>
              <a:rPr lang="en-US" dirty="0" smtClean="0"/>
              <a:t>Date or timestamp</a:t>
            </a:r>
          </a:p>
          <a:p>
            <a:r>
              <a:rPr lang="en-US" dirty="0" smtClean="0"/>
              <a:t> Size</a:t>
            </a:r>
          </a:p>
          <a:p>
            <a:pPr lvl="1"/>
            <a:r>
              <a:rPr lang="en-US" dirty="0" smtClean="0"/>
              <a:t>How much memory will be needed</a:t>
            </a:r>
          </a:p>
          <a:p>
            <a:r>
              <a:rPr lang="en-US" dirty="0" smtClean="0"/>
              <a:t>Storage format</a:t>
            </a:r>
          </a:p>
          <a:p>
            <a:pPr lvl="1"/>
            <a:r>
              <a:rPr lang="en-US" dirty="0" smtClean="0"/>
              <a:t>How it looks in storage may not be the same as a display format for system output</a:t>
            </a:r>
          </a:p>
          <a:p>
            <a:pPr lvl="1"/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Collecting Details about the 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Default Value, if any</a:t>
            </a:r>
          </a:p>
          <a:p>
            <a:pPr lvl="1"/>
            <a:r>
              <a:rPr lang="en-US" dirty="0" smtClean="0"/>
              <a:t>If specific value is not known is there a default?</a:t>
            </a:r>
          </a:p>
          <a:p>
            <a:pPr lvl="1"/>
            <a:r>
              <a:rPr lang="en-US" dirty="0" smtClean="0"/>
              <a:t>If so, what is it</a:t>
            </a:r>
          </a:p>
          <a:p>
            <a:r>
              <a:rPr lang="en-US" dirty="0" smtClean="0"/>
              <a:t>Source</a:t>
            </a:r>
          </a:p>
          <a:p>
            <a:pPr lvl="1"/>
            <a:r>
              <a:rPr lang="en-US" dirty="0" smtClean="0"/>
              <a:t>Where does value come from?</a:t>
            </a:r>
          </a:p>
          <a:p>
            <a:pPr lvl="2"/>
            <a:r>
              <a:rPr lang="en-US" dirty="0" smtClean="0"/>
              <a:t>Web form</a:t>
            </a:r>
          </a:p>
          <a:p>
            <a:pPr lvl="2"/>
            <a:r>
              <a:rPr lang="en-US" dirty="0" smtClean="0"/>
              <a:t>Other database</a:t>
            </a:r>
          </a:p>
          <a:p>
            <a:pPr lvl="2"/>
            <a:r>
              <a:rPr lang="en-US" dirty="0" smtClean="0"/>
              <a:t>Flat file</a:t>
            </a:r>
          </a:p>
          <a:p>
            <a:pPr lvl="2"/>
            <a:r>
              <a:rPr lang="en-US" dirty="0" smtClean="0"/>
              <a:t>What is current storage format</a:t>
            </a:r>
          </a:p>
          <a:p>
            <a:pPr lvl="1"/>
            <a:r>
              <a:rPr lang="en-US" dirty="0" smtClean="0"/>
              <a:t>Acceptable values and data validation</a:t>
            </a:r>
          </a:p>
          <a:p>
            <a:r>
              <a:rPr lang="en-US" dirty="0" smtClean="0"/>
              <a:t>Or Derivation Formula</a:t>
            </a:r>
          </a:p>
          <a:p>
            <a:pPr lvl="1"/>
            <a:r>
              <a:rPr lang="en-US" dirty="0" smtClean="0"/>
              <a:t>Value calculated from other data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92</TotalTime>
  <Words>622</Words>
  <Application>Microsoft Office PowerPoint</Application>
  <PresentationFormat>On-screen Show (4:3)</PresentationFormat>
  <Paragraphs>93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Data</vt:lpstr>
      <vt:lpstr>Data and Information</vt:lpstr>
      <vt:lpstr>Requirements Document</vt:lpstr>
      <vt:lpstr>Important Idea</vt:lpstr>
      <vt:lpstr>Identifying Data</vt:lpstr>
      <vt:lpstr>Beginning the Data Design Process</vt:lpstr>
      <vt:lpstr>Collecting Details about the Data</vt:lpstr>
      <vt:lpstr>Collecting Details about the Data</vt:lpstr>
      <vt:lpstr>Collecting Details about the Data</vt:lpstr>
      <vt:lpstr>Collecting Details about the Data</vt:lpstr>
      <vt:lpstr>Collecting Details about the Data</vt:lpstr>
      <vt:lpstr>Records</vt:lpstr>
      <vt:lpstr>Data Storage</vt:lpstr>
      <vt:lpstr>Relational Database</vt:lpstr>
      <vt:lpstr>Designing Records</vt:lpstr>
    </vt:vector>
  </TitlesOfParts>
  <Company>Coleman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Data</dc:title>
  <dc:creator>charliem</dc:creator>
  <cp:lastModifiedBy>charliem</cp:lastModifiedBy>
  <cp:revision>12</cp:revision>
  <dcterms:created xsi:type="dcterms:W3CDTF">2010-10-04T16:53:37Z</dcterms:created>
  <dcterms:modified xsi:type="dcterms:W3CDTF">2010-10-11T18:24:20Z</dcterms:modified>
</cp:coreProperties>
</file>